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62" r:id="rId5"/>
    <p:sldId id="261" r:id="rId6"/>
    <p:sldId id="263" r:id="rId7"/>
    <p:sldId id="264" r:id="rId8"/>
    <p:sldId id="265" r:id="rId9"/>
    <p:sldId id="266" r:id="rId10"/>
    <p:sldId id="267" r:id="rId11"/>
    <p:sldId id="258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image" Target="../media/image5.svg"/><Relationship Id="rId1" Type="http://schemas.openxmlformats.org/officeDocument/2006/relationships/image" Target="../media/image12.png"/><Relationship Id="rId6" Type="http://schemas.openxmlformats.org/officeDocument/2006/relationships/image" Target="../media/image9.svg"/><Relationship Id="rId5" Type="http://schemas.openxmlformats.org/officeDocument/2006/relationships/image" Target="../media/image14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AFBE57-4DB2-4C99-AFF0-F9096917251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2AB82C53-7E52-4826-B682-4BEC7F2B858A}">
      <dgm:prSet/>
      <dgm:spPr/>
      <dgm:t>
        <a:bodyPr/>
        <a:lstStyle/>
        <a:p>
          <a:r>
            <a:rPr lang="en-US"/>
            <a:t>The costume plot helps the designers keep track of all the items each character wears in every scene. </a:t>
          </a:r>
        </a:p>
      </dgm:t>
    </dgm:pt>
    <dgm:pt modelId="{FE473223-ACCA-4C68-BEB7-CD745B1CED45}" type="parTrans" cxnId="{39DA026D-AD0D-45FF-8FD5-E8F9D068FF21}">
      <dgm:prSet/>
      <dgm:spPr/>
      <dgm:t>
        <a:bodyPr/>
        <a:lstStyle/>
        <a:p>
          <a:endParaRPr lang="en-US"/>
        </a:p>
      </dgm:t>
    </dgm:pt>
    <dgm:pt modelId="{FB24E0AA-4478-4E6C-9294-9F86FB1035AC}" type="sibTrans" cxnId="{39DA026D-AD0D-45FF-8FD5-E8F9D068FF21}">
      <dgm:prSet/>
      <dgm:spPr/>
      <dgm:t>
        <a:bodyPr/>
        <a:lstStyle/>
        <a:p>
          <a:endParaRPr lang="en-US"/>
        </a:p>
      </dgm:t>
    </dgm:pt>
    <dgm:pt modelId="{E572E92C-E3BE-4A17-BB9F-C9398C2388E9}">
      <dgm:prSet/>
      <dgm:spPr/>
      <dgm:t>
        <a:bodyPr/>
        <a:lstStyle/>
        <a:p>
          <a:r>
            <a:rPr lang="en-US"/>
            <a:t>Once the practical needs are determined the designer must begin to visualize the specific choices for the costumes. </a:t>
          </a:r>
        </a:p>
      </dgm:t>
    </dgm:pt>
    <dgm:pt modelId="{EB31633D-47F6-4B68-8794-7879A0AEADEE}" type="parTrans" cxnId="{CE1B2934-FF80-40F3-8BF4-7D250B8ED304}">
      <dgm:prSet/>
      <dgm:spPr/>
      <dgm:t>
        <a:bodyPr/>
        <a:lstStyle/>
        <a:p>
          <a:endParaRPr lang="en-US"/>
        </a:p>
      </dgm:t>
    </dgm:pt>
    <dgm:pt modelId="{34203A0B-0E35-4967-B270-E5D54934AEEE}" type="sibTrans" cxnId="{CE1B2934-FF80-40F3-8BF4-7D250B8ED304}">
      <dgm:prSet/>
      <dgm:spPr/>
      <dgm:t>
        <a:bodyPr/>
        <a:lstStyle/>
        <a:p>
          <a:endParaRPr lang="en-US"/>
        </a:p>
      </dgm:t>
    </dgm:pt>
    <dgm:pt modelId="{B8BA6B4E-33D6-4B47-AAA3-6D4E52601D5B}">
      <dgm:prSet/>
      <dgm:spPr/>
      <dgm:t>
        <a:bodyPr/>
        <a:lstStyle/>
        <a:p>
          <a:r>
            <a:rPr lang="en-US"/>
            <a:t>The goal is always to visually represent the physical appearance of the play’s characters.</a:t>
          </a:r>
        </a:p>
      </dgm:t>
    </dgm:pt>
    <dgm:pt modelId="{C8AFF749-6969-48EA-8A2B-6B58A995C7A5}" type="parTrans" cxnId="{C97302CD-5319-44F4-B79E-BCD14732B318}">
      <dgm:prSet/>
      <dgm:spPr/>
      <dgm:t>
        <a:bodyPr/>
        <a:lstStyle/>
        <a:p>
          <a:endParaRPr lang="en-US"/>
        </a:p>
      </dgm:t>
    </dgm:pt>
    <dgm:pt modelId="{7226D694-B1D2-4C57-8B04-55DF5D3FC08E}" type="sibTrans" cxnId="{C97302CD-5319-44F4-B79E-BCD14732B318}">
      <dgm:prSet/>
      <dgm:spPr/>
      <dgm:t>
        <a:bodyPr/>
        <a:lstStyle/>
        <a:p>
          <a:endParaRPr lang="en-US"/>
        </a:p>
      </dgm:t>
    </dgm:pt>
    <dgm:pt modelId="{459A67BD-8AE6-4FE1-9265-59D38A99B010}">
      <dgm:prSet/>
      <dgm:spPr/>
      <dgm:t>
        <a:bodyPr/>
        <a:lstStyle/>
        <a:p>
          <a:r>
            <a:rPr lang="en-US"/>
            <a:t>Many designers create artwork to visually communicate their intentions which are called </a:t>
          </a:r>
          <a:r>
            <a:rPr lang="en-US" b="1"/>
            <a:t>costume renderings</a:t>
          </a:r>
          <a:r>
            <a:rPr lang="en-US"/>
            <a:t>. </a:t>
          </a:r>
        </a:p>
      </dgm:t>
    </dgm:pt>
    <dgm:pt modelId="{FEDF7A97-0E9C-450D-BF42-1E9FB5943D2D}" type="parTrans" cxnId="{D4043C32-F5E2-4804-93EF-95570AD04FE4}">
      <dgm:prSet/>
      <dgm:spPr/>
      <dgm:t>
        <a:bodyPr/>
        <a:lstStyle/>
        <a:p>
          <a:endParaRPr lang="en-US"/>
        </a:p>
      </dgm:t>
    </dgm:pt>
    <dgm:pt modelId="{B4F5E774-A6EF-47F6-9E43-1179968A8F2E}" type="sibTrans" cxnId="{D4043C32-F5E2-4804-93EF-95570AD04FE4}">
      <dgm:prSet/>
      <dgm:spPr/>
      <dgm:t>
        <a:bodyPr/>
        <a:lstStyle/>
        <a:p>
          <a:endParaRPr lang="en-US"/>
        </a:p>
      </dgm:t>
    </dgm:pt>
    <dgm:pt modelId="{0285D92E-69B3-45B3-9126-8016D041D959}" type="pres">
      <dgm:prSet presAssocID="{8DAFBE57-4DB2-4C99-AFF0-F9096917251D}" presName="root" presStyleCnt="0">
        <dgm:presLayoutVars>
          <dgm:dir/>
          <dgm:resizeHandles val="exact"/>
        </dgm:presLayoutVars>
      </dgm:prSet>
      <dgm:spPr/>
    </dgm:pt>
    <dgm:pt modelId="{83E01128-26B5-4B40-900B-934FFA0FA186}" type="pres">
      <dgm:prSet presAssocID="{2AB82C53-7E52-4826-B682-4BEC7F2B858A}" presName="compNode" presStyleCnt="0"/>
      <dgm:spPr/>
    </dgm:pt>
    <dgm:pt modelId="{49251258-2797-4D78-889D-1E06B35FFADC}" type="pres">
      <dgm:prSet presAssocID="{2AB82C53-7E52-4826-B682-4BEC7F2B858A}" presName="bgRect" presStyleLbl="bgShp" presStyleIdx="0" presStyleCnt="4"/>
      <dgm:spPr/>
    </dgm:pt>
    <dgm:pt modelId="{42F903E3-8F60-4DD7-BC81-9CBE4BA2602A}" type="pres">
      <dgm:prSet presAssocID="{2AB82C53-7E52-4826-B682-4BEC7F2B858A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Joker Hat"/>
        </a:ext>
      </dgm:extLst>
    </dgm:pt>
    <dgm:pt modelId="{7F481888-409A-4BB3-9D45-C9C58ECF4D41}" type="pres">
      <dgm:prSet presAssocID="{2AB82C53-7E52-4826-B682-4BEC7F2B858A}" presName="spaceRect" presStyleCnt="0"/>
      <dgm:spPr/>
    </dgm:pt>
    <dgm:pt modelId="{B5722C09-ABCC-4F54-AF29-E28A0A512662}" type="pres">
      <dgm:prSet presAssocID="{2AB82C53-7E52-4826-B682-4BEC7F2B858A}" presName="parTx" presStyleLbl="revTx" presStyleIdx="0" presStyleCnt="4">
        <dgm:presLayoutVars>
          <dgm:chMax val="0"/>
          <dgm:chPref val="0"/>
        </dgm:presLayoutVars>
      </dgm:prSet>
      <dgm:spPr/>
    </dgm:pt>
    <dgm:pt modelId="{937C766F-95F0-4331-85CA-BC126201BD8E}" type="pres">
      <dgm:prSet presAssocID="{FB24E0AA-4478-4E6C-9294-9F86FB1035AC}" presName="sibTrans" presStyleCnt="0"/>
      <dgm:spPr/>
    </dgm:pt>
    <dgm:pt modelId="{CF8C7087-ED69-4CAB-B4D3-8DECF19BB81A}" type="pres">
      <dgm:prSet presAssocID="{E572E92C-E3BE-4A17-BB9F-C9398C2388E9}" presName="compNode" presStyleCnt="0"/>
      <dgm:spPr/>
    </dgm:pt>
    <dgm:pt modelId="{1EE55E49-FF85-4B69-A0E9-C03CBEF8DDCF}" type="pres">
      <dgm:prSet presAssocID="{E572E92C-E3BE-4A17-BB9F-C9398C2388E9}" presName="bgRect" presStyleLbl="bgShp" presStyleIdx="1" presStyleCnt="4"/>
      <dgm:spPr/>
    </dgm:pt>
    <dgm:pt modelId="{B8469C2E-B146-4DDB-BF2A-3AFA6DE0E7DA}" type="pres">
      <dgm:prSet presAssocID="{E572E92C-E3BE-4A17-BB9F-C9398C2388E9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AF74183A-5865-426E-A84B-9A27AA1C76CD}" type="pres">
      <dgm:prSet presAssocID="{E572E92C-E3BE-4A17-BB9F-C9398C2388E9}" presName="spaceRect" presStyleCnt="0"/>
      <dgm:spPr/>
    </dgm:pt>
    <dgm:pt modelId="{40269AAD-2B06-4884-8940-94F163BF7394}" type="pres">
      <dgm:prSet presAssocID="{E572E92C-E3BE-4A17-BB9F-C9398C2388E9}" presName="parTx" presStyleLbl="revTx" presStyleIdx="1" presStyleCnt="4">
        <dgm:presLayoutVars>
          <dgm:chMax val="0"/>
          <dgm:chPref val="0"/>
        </dgm:presLayoutVars>
      </dgm:prSet>
      <dgm:spPr/>
    </dgm:pt>
    <dgm:pt modelId="{5A452EED-E6CF-469A-A3A6-034FE2CD323B}" type="pres">
      <dgm:prSet presAssocID="{34203A0B-0E35-4967-B270-E5D54934AEEE}" presName="sibTrans" presStyleCnt="0"/>
      <dgm:spPr/>
    </dgm:pt>
    <dgm:pt modelId="{AC8FE230-4BCB-4258-912D-088AB0300B6B}" type="pres">
      <dgm:prSet presAssocID="{B8BA6B4E-33D6-4B47-AAA3-6D4E52601D5B}" presName="compNode" presStyleCnt="0"/>
      <dgm:spPr/>
    </dgm:pt>
    <dgm:pt modelId="{2D7DD058-23C3-432A-9EB4-324C3F8A0321}" type="pres">
      <dgm:prSet presAssocID="{B8BA6B4E-33D6-4B47-AAA3-6D4E52601D5B}" presName="bgRect" presStyleLbl="bgShp" presStyleIdx="2" presStyleCnt="4"/>
      <dgm:spPr/>
    </dgm:pt>
    <dgm:pt modelId="{25BD6FB7-ABF7-4C34-8135-83268402081F}" type="pres">
      <dgm:prSet presAssocID="{B8BA6B4E-33D6-4B47-AAA3-6D4E52601D5B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ymnast - Floor Routine"/>
        </a:ext>
      </dgm:extLst>
    </dgm:pt>
    <dgm:pt modelId="{1AC0E163-D870-453D-84EB-1C7450C94309}" type="pres">
      <dgm:prSet presAssocID="{B8BA6B4E-33D6-4B47-AAA3-6D4E52601D5B}" presName="spaceRect" presStyleCnt="0"/>
      <dgm:spPr/>
    </dgm:pt>
    <dgm:pt modelId="{FBA612A9-992C-434F-9056-2C756C0C69F1}" type="pres">
      <dgm:prSet presAssocID="{B8BA6B4E-33D6-4B47-AAA3-6D4E52601D5B}" presName="parTx" presStyleLbl="revTx" presStyleIdx="2" presStyleCnt="4">
        <dgm:presLayoutVars>
          <dgm:chMax val="0"/>
          <dgm:chPref val="0"/>
        </dgm:presLayoutVars>
      </dgm:prSet>
      <dgm:spPr/>
    </dgm:pt>
    <dgm:pt modelId="{E79605DE-D9C3-4A36-8A1E-0EA221A50DDF}" type="pres">
      <dgm:prSet presAssocID="{7226D694-B1D2-4C57-8B04-55DF5D3FC08E}" presName="sibTrans" presStyleCnt="0"/>
      <dgm:spPr/>
    </dgm:pt>
    <dgm:pt modelId="{59ABEA67-C21D-4312-B5AF-C4260AD7BBDE}" type="pres">
      <dgm:prSet presAssocID="{459A67BD-8AE6-4FE1-9265-59D38A99B010}" presName="compNode" presStyleCnt="0"/>
      <dgm:spPr/>
    </dgm:pt>
    <dgm:pt modelId="{23306588-5334-4C2F-B660-2B61122A6927}" type="pres">
      <dgm:prSet presAssocID="{459A67BD-8AE6-4FE1-9265-59D38A99B010}" presName="bgRect" presStyleLbl="bgShp" presStyleIdx="3" presStyleCnt="4"/>
      <dgm:spPr/>
    </dgm:pt>
    <dgm:pt modelId="{D2B47C92-6C31-4AB7-9128-FD34FEFC492E}" type="pres">
      <dgm:prSet presAssocID="{459A67BD-8AE6-4FE1-9265-59D38A99B01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rtist"/>
        </a:ext>
      </dgm:extLst>
    </dgm:pt>
    <dgm:pt modelId="{1874E6E0-E527-4A81-8ABD-D373D5A8C44A}" type="pres">
      <dgm:prSet presAssocID="{459A67BD-8AE6-4FE1-9265-59D38A99B010}" presName="spaceRect" presStyleCnt="0"/>
      <dgm:spPr/>
    </dgm:pt>
    <dgm:pt modelId="{3F4B8FF3-CD87-48A2-AB7C-E1C1072047B6}" type="pres">
      <dgm:prSet presAssocID="{459A67BD-8AE6-4FE1-9265-59D38A99B010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4BDC0016-35A8-4F0E-B889-F9EBAAB15062}" type="presOf" srcId="{B8BA6B4E-33D6-4B47-AAA3-6D4E52601D5B}" destId="{FBA612A9-992C-434F-9056-2C756C0C69F1}" srcOrd="0" destOrd="0" presId="urn:microsoft.com/office/officeart/2018/2/layout/IconVerticalSolidList"/>
    <dgm:cxn modelId="{248FB02F-4AE3-4663-9042-52251D37263A}" type="presOf" srcId="{E572E92C-E3BE-4A17-BB9F-C9398C2388E9}" destId="{40269AAD-2B06-4884-8940-94F163BF7394}" srcOrd="0" destOrd="0" presId="urn:microsoft.com/office/officeart/2018/2/layout/IconVerticalSolidList"/>
    <dgm:cxn modelId="{D4043C32-F5E2-4804-93EF-95570AD04FE4}" srcId="{8DAFBE57-4DB2-4C99-AFF0-F9096917251D}" destId="{459A67BD-8AE6-4FE1-9265-59D38A99B010}" srcOrd="3" destOrd="0" parTransId="{FEDF7A97-0E9C-450D-BF42-1E9FB5943D2D}" sibTransId="{B4F5E774-A6EF-47F6-9E43-1179968A8F2E}"/>
    <dgm:cxn modelId="{F500CF33-FC5D-4C14-8CED-8956C61CA3D9}" type="presOf" srcId="{459A67BD-8AE6-4FE1-9265-59D38A99B010}" destId="{3F4B8FF3-CD87-48A2-AB7C-E1C1072047B6}" srcOrd="0" destOrd="0" presId="urn:microsoft.com/office/officeart/2018/2/layout/IconVerticalSolidList"/>
    <dgm:cxn modelId="{CE1B2934-FF80-40F3-8BF4-7D250B8ED304}" srcId="{8DAFBE57-4DB2-4C99-AFF0-F9096917251D}" destId="{E572E92C-E3BE-4A17-BB9F-C9398C2388E9}" srcOrd="1" destOrd="0" parTransId="{EB31633D-47F6-4B68-8794-7879A0AEADEE}" sibTransId="{34203A0B-0E35-4967-B270-E5D54934AEEE}"/>
    <dgm:cxn modelId="{39DA026D-AD0D-45FF-8FD5-E8F9D068FF21}" srcId="{8DAFBE57-4DB2-4C99-AFF0-F9096917251D}" destId="{2AB82C53-7E52-4826-B682-4BEC7F2B858A}" srcOrd="0" destOrd="0" parTransId="{FE473223-ACCA-4C68-BEB7-CD745B1CED45}" sibTransId="{FB24E0AA-4478-4E6C-9294-9F86FB1035AC}"/>
    <dgm:cxn modelId="{B0C740A7-6578-4CFE-BF78-D91B05CD690D}" type="presOf" srcId="{8DAFBE57-4DB2-4C99-AFF0-F9096917251D}" destId="{0285D92E-69B3-45B3-9126-8016D041D959}" srcOrd="0" destOrd="0" presId="urn:microsoft.com/office/officeart/2018/2/layout/IconVerticalSolidList"/>
    <dgm:cxn modelId="{D6A28EB0-E6EB-4C05-A565-997F1221F253}" type="presOf" srcId="{2AB82C53-7E52-4826-B682-4BEC7F2B858A}" destId="{B5722C09-ABCC-4F54-AF29-E28A0A512662}" srcOrd="0" destOrd="0" presId="urn:microsoft.com/office/officeart/2018/2/layout/IconVerticalSolidList"/>
    <dgm:cxn modelId="{C97302CD-5319-44F4-B79E-BCD14732B318}" srcId="{8DAFBE57-4DB2-4C99-AFF0-F9096917251D}" destId="{B8BA6B4E-33D6-4B47-AAA3-6D4E52601D5B}" srcOrd="2" destOrd="0" parTransId="{C8AFF749-6969-48EA-8A2B-6B58A995C7A5}" sibTransId="{7226D694-B1D2-4C57-8B04-55DF5D3FC08E}"/>
    <dgm:cxn modelId="{AA8EBA02-9DC4-48D7-8251-5B079D926CBD}" type="presParOf" srcId="{0285D92E-69B3-45B3-9126-8016D041D959}" destId="{83E01128-26B5-4B40-900B-934FFA0FA186}" srcOrd="0" destOrd="0" presId="urn:microsoft.com/office/officeart/2018/2/layout/IconVerticalSolidList"/>
    <dgm:cxn modelId="{D95A13D9-0CE5-4247-8865-6E058E7ECB76}" type="presParOf" srcId="{83E01128-26B5-4B40-900B-934FFA0FA186}" destId="{49251258-2797-4D78-889D-1E06B35FFADC}" srcOrd="0" destOrd="0" presId="urn:microsoft.com/office/officeart/2018/2/layout/IconVerticalSolidList"/>
    <dgm:cxn modelId="{6FA79349-751C-47DD-AE3E-57C1CB9D622F}" type="presParOf" srcId="{83E01128-26B5-4B40-900B-934FFA0FA186}" destId="{42F903E3-8F60-4DD7-BC81-9CBE4BA2602A}" srcOrd="1" destOrd="0" presId="urn:microsoft.com/office/officeart/2018/2/layout/IconVerticalSolidList"/>
    <dgm:cxn modelId="{B1D47669-BF87-4003-AF8C-BA0F3FE3A6D5}" type="presParOf" srcId="{83E01128-26B5-4B40-900B-934FFA0FA186}" destId="{7F481888-409A-4BB3-9D45-C9C58ECF4D41}" srcOrd="2" destOrd="0" presId="urn:microsoft.com/office/officeart/2018/2/layout/IconVerticalSolidList"/>
    <dgm:cxn modelId="{246BB50A-9B71-40A0-A9AF-C609FBDDB784}" type="presParOf" srcId="{83E01128-26B5-4B40-900B-934FFA0FA186}" destId="{B5722C09-ABCC-4F54-AF29-E28A0A512662}" srcOrd="3" destOrd="0" presId="urn:microsoft.com/office/officeart/2018/2/layout/IconVerticalSolidList"/>
    <dgm:cxn modelId="{A12BD110-FA4A-4EC4-A510-58EA48E1AEA6}" type="presParOf" srcId="{0285D92E-69B3-45B3-9126-8016D041D959}" destId="{937C766F-95F0-4331-85CA-BC126201BD8E}" srcOrd="1" destOrd="0" presId="urn:microsoft.com/office/officeart/2018/2/layout/IconVerticalSolidList"/>
    <dgm:cxn modelId="{3C7E0443-2F3C-4137-B9F7-E1C9584ADF6F}" type="presParOf" srcId="{0285D92E-69B3-45B3-9126-8016D041D959}" destId="{CF8C7087-ED69-4CAB-B4D3-8DECF19BB81A}" srcOrd="2" destOrd="0" presId="urn:microsoft.com/office/officeart/2018/2/layout/IconVerticalSolidList"/>
    <dgm:cxn modelId="{520D5CA9-E46D-4641-8F04-BE9B59C24A4D}" type="presParOf" srcId="{CF8C7087-ED69-4CAB-B4D3-8DECF19BB81A}" destId="{1EE55E49-FF85-4B69-A0E9-C03CBEF8DDCF}" srcOrd="0" destOrd="0" presId="urn:microsoft.com/office/officeart/2018/2/layout/IconVerticalSolidList"/>
    <dgm:cxn modelId="{7CB1A7EB-23E8-439D-9050-F7F7A4109998}" type="presParOf" srcId="{CF8C7087-ED69-4CAB-B4D3-8DECF19BB81A}" destId="{B8469C2E-B146-4DDB-BF2A-3AFA6DE0E7DA}" srcOrd="1" destOrd="0" presId="urn:microsoft.com/office/officeart/2018/2/layout/IconVerticalSolidList"/>
    <dgm:cxn modelId="{0575DDCA-8903-4CF1-A865-C216B80586BC}" type="presParOf" srcId="{CF8C7087-ED69-4CAB-B4D3-8DECF19BB81A}" destId="{AF74183A-5865-426E-A84B-9A27AA1C76CD}" srcOrd="2" destOrd="0" presId="urn:microsoft.com/office/officeart/2018/2/layout/IconVerticalSolidList"/>
    <dgm:cxn modelId="{21DB83AC-9E27-428D-88E9-3FDB6F1416C9}" type="presParOf" srcId="{CF8C7087-ED69-4CAB-B4D3-8DECF19BB81A}" destId="{40269AAD-2B06-4884-8940-94F163BF7394}" srcOrd="3" destOrd="0" presId="urn:microsoft.com/office/officeart/2018/2/layout/IconVerticalSolidList"/>
    <dgm:cxn modelId="{B209C496-D2A8-4213-8BC1-EE42F33C4064}" type="presParOf" srcId="{0285D92E-69B3-45B3-9126-8016D041D959}" destId="{5A452EED-E6CF-469A-A3A6-034FE2CD323B}" srcOrd="3" destOrd="0" presId="urn:microsoft.com/office/officeart/2018/2/layout/IconVerticalSolidList"/>
    <dgm:cxn modelId="{6EB1A5D7-3F23-4BD4-A2F8-BC59CA75256B}" type="presParOf" srcId="{0285D92E-69B3-45B3-9126-8016D041D959}" destId="{AC8FE230-4BCB-4258-912D-088AB0300B6B}" srcOrd="4" destOrd="0" presId="urn:microsoft.com/office/officeart/2018/2/layout/IconVerticalSolidList"/>
    <dgm:cxn modelId="{5B8BAD01-3938-4337-98E6-7F59894B8F07}" type="presParOf" srcId="{AC8FE230-4BCB-4258-912D-088AB0300B6B}" destId="{2D7DD058-23C3-432A-9EB4-324C3F8A0321}" srcOrd="0" destOrd="0" presId="urn:microsoft.com/office/officeart/2018/2/layout/IconVerticalSolidList"/>
    <dgm:cxn modelId="{A77AFED8-F3D0-434B-AF60-02D3BE08007D}" type="presParOf" srcId="{AC8FE230-4BCB-4258-912D-088AB0300B6B}" destId="{25BD6FB7-ABF7-4C34-8135-83268402081F}" srcOrd="1" destOrd="0" presId="urn:microsoft.com/office/officeart/2018/2/layout/IconVerticalSolidList"/>
    <dgm:cxn modelId="{9465D665-7FEC-42BE-B92F-855F815206D4}" type="presParOf" srcId="{AC8FE230-4BCB-4258-912D-088AB0300B6B}" destId="{1AC0E163-D870-453D-84EB-1C7450C94309}" srcOrd="2" destOrd="0" presId="urn:microsoft.com/office/officeart/2018/2/layout/IconVerticalSolidList"/>
    <dgm:cxn modelId="{9FDC4121-851F-4524-86C5-94122C0B2CA4}" type="presParOf" srcId="{AC8FE230-4BCB-4258-912D-088AB0300B6B}" destId="{FBA612A9-992C-434F-9056-2C756C0C69F1}" srcOrd="3" destOrd="0" presId="urn:microsoft.com/office/officeart/2018/2/layout/IconVerticalSolidList"/>
    <dgm:cxn modelId="{B4C3A232-0B17-4A80-A036-BB325712FD5E}" type="presParOf" srcId="{0285D92E-69B3-45B3-9126-8016D041D959}" destId="{E79605DE-D9C3-4A36-8A1E-0EA221A50DDF}" srcOrd="5" destOrd="0" presId="urn:microsoft.com/office/officeart/2018/2/layout/IconVerticalSolidList"/>
    <dgm:cxn modelId="{01DF27A8-C327-40DB-92B3-D4A47C4BBE15}" type="presParOf" srcId="{0285D92E-69B3-45B3-9126-8016D041D959}" destId="{59ABEA67-C21D-4312-B5AF-C4260AD7BBDE}" srcOrd="6" destOrd="0" presId="urn:microsoft.com/office/officeart/2018/2/layout/IconVerticalSolidList"/>
    <dgm:cxn modelId="{95C9EE48-BC60-4542-9D52-45C9AF16CEE4}" type="presParOf" srcId="{59ABEA67-C21D-4312-B5AF-C4260AD7BBDE}" destId="{23306588-5334-4C2F-B660-2B61122A6927}" srcOrd="0" destOrd="0" presId="urn:microsoft.com/office/officeart/2018/2/layout/IconVerticalSolidList"/>
    <dgm:cxn modelId="{B2AB4261-5F14-4913-85C0-5183F7423529}" type="presParOf" srcId="{59ABEA67-C21D-4312-B5AF-C4260AD7BBDE}" destId="{D2B47C92-6C31-4AB7-9128-FD34FEFC492E}" srcOrd="1" destOrd="0" presId="urn:microsoft.com/office/officeart/2018/2/layout/IconVerticalSolidList"/>
    <dgm:cxn modelId="{1240E05C-C5D0-4ABE-B8E7-45092339192C}" type="presParOf" srcId="{59ABEA67-C21D-4312-B5AF-C4260AD7BBDE}" destId="{1874E6E0-E527-4A81-8ABD-D373D5A8C44A}" srcOrd="2" destOrd="0" presId="urn:microsoft.com/office/officeart/2018/2/layout/IconVerticalSolidList"/>
    <dgm:cxn modelId="{DB2F9273-4B53-49FE-A6B2-09BD8A6C8454}" type="presParOf" srcId="{59ABEA67-C21D-4312-B5AF-C4260AD7BBDE}" destId="{3F4B8FF3-CD87-48A2-AB7C-E1C1072047B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251258-2797-4D78-889D-1E06B35FFADC}">
      <dsp:nvSpPr>
        <dsp:cNvPr id="0" name=""/>
        <dsp:cNvSpPr/>
      </dsp:nvSpPr>
      <dsp:spPr>
        <a:xfrm>
          <a:off x="0" y="2185"/>
          <a:ext cx="6832212" cy="110745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F903E3-8F60-4DD7-BC81-9CBE4BA2602A}">
      <dsp:nvSpPr>
        <dsp:cNvPr id="0" name=""/>
        <dsp:cNvSpPr/>
      </dsp:nvSpPr>
      <dsp:spPr>
        <a:xfrm>
          <a:off x="335004" y="251362"/>
          <a:ext cx="609099" cy="60909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722C09-ABCC-4F54-AF29-E28A0A512662}">
      <dsp:nvSpPr>
        <dsp:cNvPr id="0" name=""/>
        <dsp:cNvSpPr/>
      </dsp:nvSpPr>
      <dsp:spPr>
        <a:xfrm>
          <a:off x="1279109" y="2185"/>
          <a:ext cx="5553102" cy="11074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206" tIns="117206" rIns="117206" bIns="117206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The costume plot helps the designers keep track of all the items each character wears in every scene. </a:t>
          </a:r>
        </a:p>
      </dsp:txBody>
      <dsp:txXfrm>
        <a:off x="1279109" y="2185"/>
        <a:ext cx="5553102" cy="1107454"/>
      </dsp:txXfrm>
    </dsp:sp>
    <dsp:sp modelId="{1EE55E49-FF85-4B69-A0E9-C03CBEF8DDCF}">
      <dsp:nvSpPr>
        <dsp:cNvPr id="0" name=""/>
        <dsp:cNvSpPr/>
      </dsp:nvSpPr>
      <dsp:spPr>
        <a:xfrm>
          <a:off x="0" y="1386503"/>
          <a:ext cx="6832212" cy="110745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469C2E-B146-4DDB-BF2A-3AFA6DE0E7DA}">
      <dsp:nvSpPr>
        <dsp:cNvPr id="0" name=""/>
        <dsp:cNvSpPr/>
      </dsp:nvSpPr>
      <dsp:spPr>
        <a:xfrm>
          <a:off x="335004" y="1635680"/>
          <a:ext cx="609099" cy="60909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269AAD-2B06-4884-8940-94F163BF7394}">
      <dsp:nvSpPr>
        <dsp:cNvPr id="0" name=""/>
        <dsp:cNvSpPr/>
      </dsp:nvSpPr>
      <dsp:spPr>
        <a:xfrm>
          <a:off x="1279109" y="1386503"/>
          <a:ext cx="5553102" cy="11074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206" tIns="117206" rIns="117206" bIns="117206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Once the practical needs are determined the designer must begin to visualize the specific choices for the costumes. </a:t>
          </a:r>
        </a:p>
      </dsp:txBody>
      <dsp:txXfrm>
        <a:off x="1279109" y="1386503"/>
        <a:ext cx="5553102" cy="1107454"/>
      </dsp:txXfrm>
    </dsp:sp>
    <dsp:sp modelId="{2D7DD058-23C3-432A-9EB4-324C3F8A0321}">
      <dsp:nvSpPr>
        <dsp:cNvPr id="0" name=""/>
        <dsp:cNvSpPr/>
      </dsp:nvSpPr>
      <dsp:spPr>
        <a:xfrm>
          <a:off x="0" y="2770821"/>
          <a:ext cx="6832212" cy="110745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BD6FB7-ABF7-4C34-8135-83268402081F}">
      <dsp:nvSpPr>
        <dsp:cNvPr id="0" name=""/>
        <dsp:cNvSpPr/>
      </dsp:nvSpPr>
      <dsp:spPr>
        <a:xfrm>
          <a:off x="335004" y="3019998"/>
          <a:ext cx="609099" cy="60909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A612A9-992C-434F-9056-2C756C0C69F1}">
      <dsp:nvSpPr>
        <dsp:cNvPr id="0" name=""/>
        <dsp:cNvSpPr/>
      </dsp:nvSpPr>
      <dsp:spPr>
        <a:xfrm>
          <a:off x="1279109" y="2770821"/>
          <a:ext cx="5553102" cy="11074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206" tIns="117206" rIns="117206" bIns="117206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The goal is always to visually represent the physical appearance of the play’s characters.</a:t>
          </a:r>
        </a:p>
      </dsp:txBody>
      <dsp:txXfrm>
        <a:off x="1279109" y="2770821"/>
        <a:ext cx="5553102" cy="1107454"/>
      </dsp:txXfrm>
    </dsp:sp>
    <dsp:sp modelId="{23306588-5334-4C2F-B660-2B61122A6927}">
      <dsp:nvSpPr>
        <dsp:cNvPr id="0" name=""/>
        <dsp:cNvSpPr/>
      </dsp:nvSpPr>
      <dsp:spPr>
        <a:xfrm>
          <a:off x="0" y="4155139"/>
          <a:ext cx="6832212" cy="110745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B47C92-6C31-4AB7-9128-FD34FEFC492E}">
      <dsp:nvSpPr>
        <dsp:cNvPr id="0" name=""/>
        <dsp:cNvSpPr/>
      </dsp:nvSpPr>
      <dsp:spPr>
        <a:xfrm>
          <a:off x="335004" y="4404316"/>
          <a:ext cx="609099" cy="60909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4B8FF3-CD87-48A2-AB7C-E1C1072047B6}">
      <dsp:nvSpPr>
        <dsp:cNvPr id="0" name=""/>
        <dsp:cNvSpPr/>
      </dsp:nvSpPr>
      <dsp:spPr>
        <a:xfrm>
          <a:off x="1279109" y="4155139"/>
          <a:ext cx="5553102" cy="11074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206" tIns="117206" rIns="117206" bIns="117206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Many designers create artwork to visually communicate their intentions which are called </a:t>
          </a:r>
          <a:r>
            <a:rPr lang="en-US" sz="2000" b="1" kern="1200"/>
            <a:t>costume renderings</a:t>
          </a:r>
          <a:r>
            <a:rPr lang="en-US" sz="2000" kern="1200"/>
            <a:t>. </a:t>
          </a:r>
        </a:p>
      </dsp:txBody>
      <dsp:txXfrm>
        <a:off x="1279109" y="4155139"/>
        <a:ext cx="5553102" cy="11074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1F8C6-8026-436B-AF40-9B37C283D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THEATRICAL WORLDS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1F8E34-175B-4894-8E49-56EE104D9F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Edited by Charlie Mitchell</a:t>
            </a:r>
          </a:p>
          <a:p>
            <a:r>
              <a:rPr lang="en-US" sz="900" i="1" dirty="0"/>
              <a:t>Copyright 2014 by the University of Florida Board of Trustees on behalf of the University of Florida School of Theatre and Dance.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044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A8C94-593F-4D91-B99C-60A0D9F49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Costume Designer’s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C3B6D0-5D5D-447B-97C8-1348FB883A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7704" y="1461052"/>
            <a:ext cx="9496908" cy="4450170"/>
          </a:xfrm>
        </p:spPr>
        <p:txBody>
          <a:bodyPr/>
          <a:lstStyle/>
          <a:p>
            <a:pPr>
              <a:defRPr/>
            </a:pPr>
            <a:r>
              <a:rPr lang="en-US" sz="2000" dirty="0">
                <a:solidFill>
                  <a:schemeClr val="tx1"/>
                </a:solidFill>
              </a:rPr>
              <a:t>Fabric is the most basic tool a costume designer uses.  Some times they use other things like metal or plastic along with fabric.</a:t>
            </a: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</a:rPr>
              <a:t>Costume designers provide ornamentation which gives the costumes extra detail and style.</a:t>
            </a: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</a:rPr>
              <a:t>Costume Designers provide the accessories which include hats scarves, shoes, jewelry. </a:t>
            </a: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</a:rPr>
              <a:t>Costume designers are also in charge of hairstyles and wigs.</a:t>
            </a: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</a:rPr>
              <a:t>Costume Designers are also in charge of stage makeup which comes in three categories: Straight, Character and Special effects.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042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E2E0F-0F57-410A-9682-7B201F7AD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Costume Personnel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3FB926-9C1D-4505-9C3C-E01DC14D81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4034" y="1520687"/>
            <a:ext cx="9645995" cy="4261326"/>
          </a:xfrm>
        </p:spPr>
        <p:txBody>
          <a:bodyPr>
            <a:normAutofit/>
          </a:bodyPr>
          <a:lstStyle/>
          <a:p>
            <a:r>
              <a:rPr lang="en-US" sz="2400" dirty="0"/>
              <a:t>There are many other people involved in costume design who help the Costume Designer:  </a:t>
            </a:r>
          </a:p>
          <a:p>
            <a:pPr lvl="1"/>
            <a:r>
              <a:rPr lang="en-US" sz="2000" dirty="0"/>
              <a:t> Assistant Costume Designer, Costume Shop Manager,  Cutter/patternmaker, First Hand, </a:t>
            </a:r>
            <a:r>
              <a:rPr lang="en-US" sz="2000" dirty="0" err="1"/>
              <a:t>Stitcher</a:t>
            </a:r>
            <a:r>
              <a:rPr lang="en-US" sz="2000" dirty="0"/>
              <a:t>,  Craftsperson, Wardrobe Supervisor, Dressers/Wardrobe Crew, Wig Designer, Wig Supervisor, Wig Run Crew, and Makeup Designer. </a:t>
            </a:r>
          </a:p>
        </p:txBody>
      </p:sp>
    </p:spTree>
    <p:extLst>
      <p:ext uri="{BB962C8B-B14F-4D97-AF65-F5344CB8AC3E}">
        <p14:creationId xmlns:p14="http://schemas.microsoft.com/office/powerpoint/2010/main" val="14364429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52DB99D-6789-4E04-B89E-523662929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3837" y="402671"/>
            <a:ext cx="4358804" cy="57054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3133BCD-4979-4292-B595-6AE20AE3B5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6628" y="299425"/>
            <a:ext cx="3705225" cy="57054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1DD7283-95EB-4D1A-9859-E7070113477F}"/>
              </a:ext>
            </a:extLst>
          </p:cNvPr>
          <p:cNvSpPr txBox="1"/>
          <p:nvPr/>
        </p:nvSpPr>
        <p:spPr>
          <a:xfrm>
            <a:off x="6096000" y="6222881"/>
            <a:ext cx="2066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Photos from Wikimedia Commons</a:t>
            </a:r>
          </a:p>
        </p:txBody>
      </p:sp>
    </p:spTree>
    <p:extLst>
      <p:ext uri="{BB962C8B-B14F-4D97-AF65-F5344CB8AC3E}">
        <p14:creationId xmlns:p14="http://schemas.microsoft.com/office/powerpoint/2010/main" val="2600163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5D39C0B-4353-46F2-8C1E-1C917BC2F6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5173" y="433049"/>
            <a:ext cx="3686175" cy="57054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257863C-8F6C-45C0-BE15-38BAFE349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1974" y="576262"/>
            <a:ext cx="3895238" cy="541904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4DFD89A-7DAA-46C4-8628-7C681399E471}"/>
              </a:ext>
            </a:extLst>
          </p:cNvPr>
          <p:cNvSpPr txBox="1"/>
          <p:nvPr/>
        </p:nvSpPr>
        <p:spPr>
          <a:xfrm>
            <a:off x="6168678" y="6240285"/>
            <a:ext cx="2066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Photos from Wikimedia Commons</a:t>
            </a:r>
          </a:p>
          <a:p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409112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satMod val="92000"/>
                <a:lumMod val="120000"/>
              </a:schemeClr>
            </a:gs>
            <a:gs pos="100000">
              <a:schemeClr val="bg1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9D11FD5-487C-4A6B-836F-3831DC830F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0E3B21-171F-493B-B9DA-EB83BFAA7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4" y="645106"/>
            <a:ext cx="3650279" cy="125989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>
                <a:solidFill>
                  <a:srgbClr val="4C3352"/>
                </a:solidFill>
              </a:rPr>
              <a:t>Chapter Five – “Costume Design”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765169-F70D-4841-BE65-62E10CBED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rgbClr val="4C33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D57818-D0E4-486E-B2B5-738A10A2C9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225" y="2133600"/>
            <a:ext cx="3650278" cy="3759253"/>
          </a:xfrm>
        </p:spPr>
        <p:txBody>
          <a:bodyPr>
            <a:normAutofit/>
          </a:bodyPr>
          <a:lstStyle/>
          <a:p>
            <a:pPr>
              <a:buClr>
                <a:srgbClr val="F5478C"/>
              </a:buClr>
            </a:pPr>
            <a:r>
              <a:rPr lang="en-US"/>
              <a:t>This chapter will explore the design process of the theatrical costume designer.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DEA777-7311-4D4A-9779-CFC63A7579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9543" y="1310773"/>
            <a:ext cx="6953577" cy="3911387"/>
          </a:xfrm>
          <a:prstGeom prst="rect">
            <a:avLst/>
          </a:prstGeom>
        </p:spPr>
      </p:pic>
      <p:sp>
        <p:nvSpPr>
          <p:cNvPr id="14" name="Freeform 14">
            <a:extLst>
              <a:ext uri="{FF2B5EF4-FFF2-40B4-BE49-F238E27FC236}">
                <a16:creationId xmlns:a16="http://schemas.microsoft.com/office/drawing/2014/main" id="{2A2CC818-8106-45C0-93D5-7051F99F2C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0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165AA-9AAA-4821-95B2-30B83C944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Costume Designer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FDFFF4-F0D2-41B0-9643-13E165AA4D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6375" y="1771650"/>
            <a:ext cx="10220325" cy="4667250"/>
          </a:xfrm>
        </p:spPr>
        <p:txBody>
          <a:bodyPr>
            <a:normAutofit/>
          </a:bodyPr>
          <a:lstStyle/>
          <a:p>
            <a:r>
              <a:rPr lang="en-US" sz="2400" dirty="0"/>
              <a:t>The costume designer helps to tell the story of the play in a nonverbal way.</a:t>
            </a:r>
          </a:p>
          <a:p>
            <a:r>
              <a:rPr lang="en-US" sz="2400" dirty="0"/>
              <a:t>Clothing has many functions:</a:t>
            </a:r>
          </a:p>
          <a:p>
            <a:pPr lvl="1"/>
            <a:r>
              <a:rPr lang="en-US" sz="2000" dirty="0"/>
              <a:t>protection from the elements</a:t>
            </a:r>
          </a:p>
          <a:p>
            <a:pPr lvl="1"/>
            <a:r>
              <a:rPr lang="en-US" sz="2000" dirty="0"/>
              <a:t>a statement about the wearer </a:t>
            </a:r>
          </a:p>
          <a:p>
            <a:pPr lvl="2"/>
            <a:r>
              <a:rPr lang="en-US" sz="1800" dirty="0"/>
              <a:t>economic status, </a:t>
            </a:r>
          </a:p>
          <a:p>
            <a:pPr lvl="2"/>
            <a:r>
              <a:rPr lang="en-US" sz="1800" dirty="0"/>
              <a:t>fashion sense, </a:t>
            </a:r>
          </a:p>
          <a:p>
            <a:pPr lvl="2"/>
            <a:r>
              <a:rPr lang="en-US" sz="1800" dirty="0"/>
              <a:t>societal rules. </a:t>
            </a:r>
          </a:p>
          <a:p>
            <a:r>
              <a:rPr lang="en-US" sz="2400" dirty="0"/>
              <a:t>Visual cues about the characters themselves such as gender, age, occupation, social status, and relationships between characters .</a:t>
            </a:r>
          </a:p>
        </p:txBody>
      </p:sp>
    </p:spTree>
    <p:extLst>
      <p:ext uri="{BB962C8B-B14F-4D97-AF65-F5344CB8AC3E}">
        <p14:creationId xmlns:p14="http://schemas.microsoft.com/office/powerpoint/2010/main" val="1555493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6">
            <a:extLst>
              <a:ext uri="{FF2B5EF4-FFF2-40B4-BE49-F238E27FC236}">
                <a16:creationId xmlns:a16="http://schemas.microsoft.com/office/drawing/2014/main" id="{2B258D2B-6AC3-4B3A-A87C-FD7E65178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A22AB8F-8672-4CA8-8E57-FDB5A32F1A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8229600" cy="6858000"/>
          </a:xfrm>
          <a:prstGeom prst="rect">
            <a:avLst/>
          </a:prstGeom>
          <a:solidFill>
            <a:srgbClr val="744F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8F21CD-FD63-4552-901B-7E95E70E3E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279" r="3754"/>
          <a:stretch/>
        </p:blipFill>
        <p:spPr>
          <a:xfrm>
            <a:off x="8229598" y="10"/>
            <a:ext cx="3962401" cy="6857990"/>
          </a:xfrm>
          <a:prstGeom prst="rect">
            <a:avLst/>
          </a:prstGeom>
        </p:spPr>
      </p:pic>
      <p:sp>
        <p:nvSpPr>
          <p:cNvPr id="51" name="Freeform 5">
            <a:extLst>
              <a:ext uri="{FF2B5EF4-FFF2-40B4-BE49-F238E27FC236}">
                <a16:creationId xmlns:a16="http://schemas.microsoft.com/office/drawing/2014/main" id="{8D55DD8B-9BF9-4B91-A22D-2D3F2AEFF1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1" y="659027"/>
            <a:ext cx="9042690" cy="1035152"/>
          </a:xfrm>
          <a:custGeom>
            <a:avLst/>
            <a:gdLst>
              <a:gd name="T0" fmla="*/ 1900 w 1902"/>
              <a:gd name="T1" fmla="*/ 77 h 163"/>
              <a:gd name="T2" fmla="*/ 1826 w 1902"/>
              <a:gd name="T3" fmla="*/ 3 h 163"/>
              <a:gd name="T4" fmla="*/ 1825 w 1902"/>
              <a:gd name="T5" fmla="*/ 2 h 163"/>
              <a:gd name="T6" fmla="*/ 1819 w 1902"/>
              <a:gd name="T7" fmla="*/ 0 h 163"/>
              <a:gd name="T8" fmla="*/ 1363 w 1902"/>
              <a:gd name="T9" fmla="*/ 0 h 163"/>
              <a:gd name="T10" fmla="*/ 1348 w 1902"/>
              <a:gd name="T11" fmla="*/ 0 h 163"/>
              <a:gd name="T12" fmla="*/ 1225 w 1902"/>
              <a:gd name="T13" fmla="*/ 0 h 163"/>
              <a:gd name="T14" fmla="*/ 1033 w 1902"/>
              <a:gd name="T15" fmla="*/ 0 h 163"/>
              <a:gd name="T16" fmla="*/ 892 w 1902"/>
              <a:gd name="T17" fmla="*/ 0 h 163"/>
              <a:gd name="T18" fmla="*/ 786 w 1902"/>
              <a:gd name="T19" fmla="*/ 0 h 163"/>
              <a:gd name="T20" fmla="*/ 577 w 1902"/>
              <a:gd name="T21" fmla="*/ 0 h 163"/>
              <a:gd name="T22" fmla="*/ 562 w 1902"/>
              <a:gd name="T23" fmla="*/ 0 h 163"/>
              <a:gd name="T24" fmla="*/ 439 w 1902"/>
              <a:gd name="T25" fmla="*/ 0 h 163"/>
              <a:gd name="T26" fmla="*/ 106 w 1902"/>
              <a:gd name="T27" fmla="*/ 0 h 163"/>
              <a:gd name="T28" fmla="*/ 0 w 1902"/>
              <a:gd name="T29" fmla="*/ 0 h 163"/>
              <a:gd name="T30" fmla="*/ 0 w 1902"/>
              <a:gd name="T31" fmla="*/ 163 h 163"/>
              <a:gd name="T32" fmla="*/ 106 w 1902"/>
              <a:gd name="T33" fmla="*/ 163 h 163"/>
              <a:gd name="T34" fmla="*/ 439 w 1902"/>
              <a:gd name="T35" fmla="*/ 163 h 163"/>
              <a:gd name="T36" fmla="*/ 562 w 1902"/>
              <a:gd name="T37" fmla="*/ 163 h 163"/>
              <a:gd name="T38" fmla="*/ 577 w 1902"/>
              <a:gd name="T39" fmla="*/ 163 h 163"/>
              <a:gd name="T40" fmla="*/ 786 w 1902"/>
              <a:gd name="T41" fmla="*/ 163 h 163"/>
              <a:gd name="T42" fmla="*/ 892 w 1902"/>
              <a:gd name="T43" fmla="*/ 163 h 163"/>
              <a:gd name="T44" fmla="*/ 1033 w 1902"/>
              <a:gd name="T45" fmla="*/ 163 h 163"/>
              <a:gd name="T46" fmla="*/ 1225 w 1902"/>
              <a:gd name="T47" fmla="*/ 163 h 163"/>
              <a:gd name="T48" fmla="*/ 1348 w 1902"/>
              <a:gd name="T49" fmla="*/ 163 h 163"/>
              <a:gd name="T50" fmla="*/ 1363 w 1902"/>
              <a:gd name="T51" fmla="*/ 163 h 163"/>
              <a:gd name="T52" fmla="*/ 1819 w 1902"/>
              <a:gd name="T53" fmla="*/ 163 h 163"/>
              <a:gd name="T54" fmla="*/ 1825 w 1902"/>
              <a:gd name="T55" fmla="*/ 161 h 163"/>
              <a:gd name="T56" fmla="*/ 1826 w 1902"/>
              <a:gd name="T57" fmla="*/ 160 h 163"/>
              <a:gd name="T58" fmla="*/ 1900 w 1902"/>
              <a:gd name="T59" fmla="*/ 86 h 163"/>
              <a:gd name="T60" fmla="*/ 1900 w 1902"/>
              <a:gd name="T61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02" h="163">
                <a:moveTo>
                  <a:pt x="1900" y="77"/>
                </a:moveTo>
                <a:cubicBezTo>
                  <a:pt x="1826" y="3"/>
                  <a:pt x="1826" y="3"/>
                  <a:pt x="1826" y="3"/>
                </a:cubicBezTo>
                <a:cubicBezTo>
                  <a:pt x="1825" y="2"/>
                  <a:pt x="1825" y="2"/>
                  <a:pt x="1825" y="2"/>
                </a:cubicBezTo>
                <a:cubicBezTo>
                  <a:pt x="1823" y="1"/>
                  <a:pt x="1821" y="0"/>
                  <a:pt x="1819" y="0"/>
                </a:cubicBezTo>
                <a:cubicBezTo>
                  <a:pt x="1363" y="0"/>
                  <a:pt x="1363" y="0"/>
                  <a:pt x="1363" y="0"/>
                </a:cubicBezTo>
                <a:cubicBezTo>
                  <a:pt x="1348" y="0"/>
                  <a:pt x="1348" y="0"/>
                  <a:pt x="1348" y="0"/>
                </a:cubicBezTo>
                <a:cubicBezTo>
                  <a:pt x="1225" y="0"/>
                  <a:pt x="1225" y="0"/>
                  <a:pt x="1225" y="0"/>
                </a:cubicBezTo>
                <a:cubicBezTo>
                  <a:pt x="1033" y="0"/>
                  <a:pt x="1033" y="0"/>
                  <a:pt x="1033" y="0"/>
                </a:cubicBezTo>
                <a:cubicBezTo>
                  <a:pt x="892" y="0"/>
                  <a:pt x="892" y="0"/>
                  <a:pt x="892" y="0"/>
                </a:cubicBezTo>
                <a:cubicBezTo>
                  <a:pt x="786" y="0"/>
                  <a:pt x="786" y="0"/>
                  <a:pt x="786" y="0"/>
                </a:cubicBezTo>
                <a:cubicBezTo>
                  <a:pt x="577" y="0"/>
                  <a:pt x="577" y="0"/>
                  <a:pt x="577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39" y="0"/>
                  <a:pt x="439" y="0"/>
                  <a:pt x="439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39" y="163"/>
                  <a:pt x="439" y="163"/>
                  <a:pt x="439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7" y="163"/>
                  <a:pt x="577" y="163"/>
                  <a:pt x="577" y="163"/>
                </a:cubicBezTo>
                <a:cubicBezTo>
                  <a:pt x="786" y="163"/>
                  <a:pt x="786" y="163"/>
                  <a:pt x="786" y="163"/>
                </a:cubicBezTo>
                <a:cubicBezTo>
                  <a:pt x="892" y="163"/>
                  <a:pt x="892" y="163"/>
                  <a:pt x="892" y="163"/>
                </a:cubicBezTo>
                <a:cubicBezTo>
                  <a:pt x="1033" y="163"/>
                  <a:pt x="1033" y="163"/>
                  <a:pt x="1033" y="163"/>
                </a:cubicBezTo>
                <a:cubicBezTo>
                  <a:pt x="1225" y="163"/>
                  <a:pt x="1225" y="163"/>
                  <a:pt x="1225" y="163"/>
                </a:cubicBezTo>
                <a:cubicBezTo>
                  <a:pt x="1348" y="163"/>
                  <a:pt x="1348" y="163"/>
                  <a:pt x="1348" y="163"/>
                </a:cubicBezTo>
                <a:cubicBezTo>
                  <a:pt x="1363" y="163"/>
                  <a:pt x="1363" y="163"/>
                  <a:pt x="1363" y="163"/>
                </a:cubicBezTo>
                <a:cubicBezTo>
                  <a:pt x="1819" y="163"/>
                  <a:pt x="1819" y="163"/>
                  <a:pt x="1819" y="163"/>
                </a:cubicBezTo>
                <a:cubicBezTo>
                  <a:pt x="1821" y="163"/>
                  <a:pt x="1823" y="162"/>
                  <a:pt x="1825" y="161"/>
                </a:cubicBezTo>
                <a:cubicBezTo>
                  <a:pt x="1825" y="160"/>
                  <a:pt x="1825" y="160"/>
                  <a:pt x="1826" y="160"/>
                </a:cubicBezTo>
                <a:cubicBezTo>
                  <a:pt x="1900" y="86"/>
                  <a:pt x="1900" y="86"/>
                  <a:pt x="1900" y="86"/>
                </a:cubicBezTo>
                <a:cubicBezTo>
                  <a:pt x="1902" y="83"/>
                  <a:pt x="1902" y="79"/>
                  <a:pt x="1900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0049D0-7647-4758-B7BD-9221340DC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867" y="787400"/>
            <a:ext cx="7145866" cy="778933"/>
          </a:xfrm>
        </p:spPr>
        <p:txBody>
          <a:bodyPr anchor="ctr">
            <a:normAutofit/>
          </a:bodyPr>
          <a:lstStyle/>
          <a:p>
            <a:r>
              <a:rPr lang="en-US" sz="3200">
                <a:solidFill>
                  <a:srgbClr val="FEFFFF"/>
                </a:solidFill>
              </a:rPr>
              <a:t>The Costume Designer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C23D6-6D3F-4AC1-AC09-7012460F5B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866" y="2032000"/>
            <a:ext cx="7145867" cy="3879222"/>
          </a:xfrm>
        </p:spPr>
        <p:txBody>
          <a:bodyPr>
            <a:normAutofit/>
          </a:bodyPr>
          <a:lstStyle/>
          <a:p>
            <a:pPr>
              <a:buClr>
                <a:srgbClr val="FEF3A0"/>
              </a:buClr>
              <a:defRPr/>
            </a:pPr>
            <a:r>
              <a:rPr lang="en-US" sz="2800" dirty="0">
                <a:solidFill>
                  <a:srgbClr val="FEFFFF"/>
                </a:solidFill>
              </a:rPr>
              <a:t>Shape identity</a:t>
            </a:r>
          </a:p>
          <a:p>
            <a:pPr>
              <a:buClr>
                <a:srgbClr val="FEF3A0"/>
              </a:buClr>
              <a:defRPr/>
            </a:pPr>
            <a:r>
              <a:rPr lang="en-US" sz="2800" dirty="0">
                <a:solidFill>
                  <a:srgbClr val="FEFFFF"/>
                </a:solidFill>
              </a:rPr>
              <a:t>Consider the director’s concept, as well as the  actors’ physical actions.</a:t>
            </a:r>
          </a:p>
          <a:p>
            <a:pPr lvl="1">
              <a:buClr>
                <a:srgbClr val="FEF3A0"/>
              </a:buClr>
              <a:defRPr/>
            </a:pPr>
            <a:r>
              <a:rPr lang="en-US" sz="2400" dirty="0">
                <a:solidFill>
                  <a:srgbClr val="FEFFFF"/>
                </a:solidFill>
              </a:rPr>
              <a:t>Performers must be able to act with ease and confidence.</a:t>
            </a:r>
          </a:p>
          <a:p>
            <a:pPr>
              <a:buClr>
                <a:srgbClr val="FEF3A0"/>
              </a:buClr>
            </a:pPr>
            <a:endParaRPr lang="en-US" dirty="0">
              <a:solidFill>
                <a:srgbClr val="FE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satMod val="92000"/>
                <a:lumMod val="120000"/>
              </a:schemeClr>
            </a:gs>
            <a:gs pos="100000">
              <a:schemeClr val="bg1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9">
            <a:extLst>
              <a:ext uri="{FF2B5EF4-FFF2-40B4-BE49-F238E27FC236}">
                <a16:creationId xmlns:a16="http://schemas.microsoft.com/office/drawing/2014/main" id="{2B258D2B-6AC3-4B3A-A87C-FD7E65178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4481A6-02EE-433C-B985-F346F60CF4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31" r="8648" b="-1"/>
          <a:stretch/>
        </p:blipFill>
        <p:spPr>
          <a:xfrm>
            <a:off x="1" y="10"/>
            <a:ext cx="7574440" cy="6857990"/>
          </a:xfrm>
          <a:prstGeom prst="rect">
            <a:avLst/>
          </a:prstGeom>
        </p:spPr>
      </p:pic>
      <p:sp>
        <p:nvSpPr>
          <p:cNvPr id="17" name="Freeform 5">
            <a:extLst>
              <a:ext uri="{FF2B5EF4-FFF2-40B4-BE49-F238E27FC236}">
                <a16:creationId xmlns:a16="http://schemas.microsoft.com/office/drawing/2014/main" id="{8D55DD8B-9BF9-4B91-A22D-2D3F2AEFF1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1" y="659027"/>
            <a:ext cx="9042690" cy="1035152"/>
          </a:xfrm>
          <a:custGeom>
            <a:avLst/>
            <a:gdLst>
              <a:gd name="T0" fmla="*/ 1900 w 1902"/>
              <a:gd name="T1" fmla="*/ 77 h 163"/>
              <a:gd name="T2" fmla="*/ 1826 w 1902"/>
              <a:gd name="T3" fmla="*/ 3 h 163"/>
              <a:gd name="T4" fmla="*/ 1825 w 1902"/>
              <a:gd name="T5" fmla="*/ 2 h 163"/>
              <a:gd name="T6" fmla="*/ 1819 w 1902"/>
              <a:gd name="T7" fmla="*/ 0 h 163"/>
              <a:gd name="T8" fmla="*/ 1363 w 1902"/>
              <a:gd name="T9" fmla="*/ 0 h 163"/>
              <a:gd name="T10" fmla="*/ 1348 w 1902"/>
              <a:gd name="T11" fmla="*/ 0 h 163"/>
              <a:gd name="T12" fmla="*/ 1225 w 1902"/>
              <a:gd name="T13" fmla="*/ 0 h 163"/>
              <a:gd name="T14" fmla="*/ 1033 w 1902"/>
              <a:gd name="T15" fmla="*/ 0 h 163"/>
              <a:gd name="T16" fmla="*/ 892 w 1902"/>
              <a:gd name="T17" fmla="*/ 0 h 163"/>
              <a:gd name="T18" fmla="*/ 786 w 1902"/>
              <a:gd name="T19" fmla="*/ 0 h 163"/>
              <a:gd name="T20" fmla="*/ 577 w 1902"/>
              <a:gd name="T21" fmla="*/ 0 h 163"/>
              <a:gd name="T22" fmla="*/ 562 w 1902"/>
              <a:gd name="T23" fmla="*/ 0 h 163"/>
              <a:gd name="T24" fmla="*/ 439 w 1902"/>
              <a:gd name="T25" fmla="*/ 0 h 163"/>
              <a:gd name="T26" fmla="*/ 106 w 1902"/>
              <a:gd name="T27" fmla="*/ 0 h 163"/>
              <a:gd name="T28" fmla="*/ 0 w 1902"/>
              <a:gd name="T29" fmla="*/ 0 h 163"/>
              <a:gd name="T30" fmla="*/ 0 w 1902"/>
              <a:gd name="T31" fmla="*/ 163 h 163"/>
              <a:gd name="T32" fmla="*/ 106 w 1902"/>
              <a:gd name="T33" fmla="*/ 163 h 163"/>
              <a:gd name="T34" fmla="*/ 439 w 1902"/>
              <a:gd name="T35" fmla="*/ 163 h 163"/>
              <a:gd name="T36" fmla="*/ 562 w 1902"/>
              <a:gd name="T37" fmla="*/ 163 h 163"/>
              <a:gd name="T38" fmla="*/ 577 w 1902"/>
              <a:gd name="T39" fmla="*/ 163 h 163"/>
              <a:gd name="T40" fmla="*/ 786 w 1902"/>
              <a:gd name="T41" fmla="*/ 163 h 163"/>
              <a:gd name="T42" fmla="*/ 892 w 1902"/>
              <a:gd name="T43" fmla="*/ 163 h 163"/>
              <a:gd name="T44" fmla="*/ 1033 w 1902"/>
              <a:gd name="T45" fmla="*/ 163 h 163"/>
              <a:gd name="T46" fmla="*/ 1225 w 1902"/>
              <a:gd name="T47" fmla="*/ 163 h 163"/>
              <a:gd name="T48" fmla="*/ 1348 w 1902"/>
              <a:gd name="T49" fmla="*/ 163 h 163"/>
              <a:gd name="T50" fmla="*/ 1363 w 1902"/>
              <a:gd name="T51" fmla="*/ 163 h 163"/>
              <a:gd name="T52" fmla="*/ 1819 w 1902"/>
              <a:gd name="T53" fmla="*/ 163 h 163"/>
              <a:gd name="T54" fmla="*/ 1825 w 1902"/>
              <a:gd name="T55" fmla="*/ 161 h 163"/>
              <a:gd name="T56" fmla="*/ 1826 w 1902"/>
              <a:gd name="T57" fmla="*/ 160 h 163"/>
              <a:gd name="T58" fmla="*/ 1900 w 1902"/>
              <a:gd name="T59" fmla="*/ 86 h 163"/>
              <a:gd name="T60" fmla="*/ 1900 w 1902"/>
              <a:gd name="T61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02" h="163">
                <a:moveTo>
                  <a:pt x="1900" y="77"/>
                </a:moveTo>
                <a:cubicBezTo>
                  <a:pt x="1826" y="3"/>
                  <a:pt x="1826" y="3"/>
                  <a:pt x="1826" y="3"/>
                </a:cubicBezTo>
                <a:cubicBezTo>
                  <a:pt x="1825" y="2"/>
                  <a:pt x="1825" y="2"/>
                  <a:pt x="1825" y="2"/>
                </a:cubicBezTo>
                <a:cubicBezTo>
                  <a:pt x="1823" y="1"/>
                  <a:pt x="1821" y="0"/>
                  <a:pt x="1819" y="0"/>
                </a:cubicBezTo>
                <a:cubicBezTo>
                  <a:pt x="1363" y="0"/>
                  <a:pt x="1363" y="0"/>
                  <a:pt x="1363" y="0"/>
                </a:cubicBezTo>
                <a:cubicBezTo>
                  <a:pt x="1348" y="0"/>
                  <a:pt x="1348" y="0"/>
                  <a:pt x="1348" y="0"/>
                </a:cubicBezTo>
                <a:cubicBezTo>
                  <a:pt x="1225" y="0"/>
                  <a:pt x="1225" y="0"/>
                  <a:pt x="1225" y="0"/>
                </a:cubicBezTo>
                <a:cubicBezTo>
                  <a:pt x="1033" y="0"/>
                  <a:pt x="1033" y="0"/>
                  <a:pt x="1033" y="0"/>
                </a:cubicBezTo>
                <a:cubicBezTo>
                  <a:pt x="892" y="0"/>
                  <a:pt x="892" y="0"/>
                  <a:pt x="892" y="0"/>
                </a:cubicBezTo>
                <a:cubicBezTo>
                  <a:pt x="786" y="0"/>
                  <a:pt x="786" y="0"/>
                  <a:pt x="786" y="0"/>
                </a:cubicBezTo>
                <a:cubicBezTo>
                  <a:pt x="577" y="0"/>
                  <a:pt x="577" y="0"/>
                  <a:pt x="577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39" y="0"/>
                  <a:pt x="439" y="0"/>
                  <a:pt x="439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39" y="163"/>
                  <a:pt x="439" y="163"/>
                  <a:pt x="439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7" y="163"/>
                  <a:pt x="577" y="163"/>
                  <a:pt x="577" y="163"/>
                </a:cubicBezTo>
                <a:cubicBezTo>
                  <a:pt x="786" y="163"/>
                  <a:pt x="786" y="163"/>
                  <a:pt x="786" y="163"/>
                </a:cubicBezTo>
                <a:cubicBezTo>
                  <a:pt x="892" y="163"/>
                  <a:pt x="892" y="163"/>
                  <a:pt x="892" y="163"/>
                </a:cubicBezTo>
                <a:cubicBezTo>
                  <a:pt x="1033" y="163"/>
                  <a:pt x="1033" y="163"/>
                  <a:pt x="1033" y="163"/>
                </a:cubicBezTo>
                <a:cubicBezTo>
                  <a:pt x="1225" y="163"/>
                  <a:pt x="1225" y="163"/>
                  <a:pt x="1225" y="163"/>
                </a:cubicBezTo>
                <a:cubicBezTo>
                  <a:pt x="1348" y="163"/>
                  <a:pt x="1348" y="163"/>
                  <a:pt x="1348" y="163"/>
                </a:cubicBezTo>
                <a:cubicBezTo>
                  <a:pt x="1363" y="163"/>
                  <a:pt x="1363" y="163"/>
                  <a:pt x="1363" y="163"/>
                </a:cubicBezTo>
                <a:cubicBezTo>
                  <a:pt x="1819" y="163"/>
                  <a:pt x="1819" y="163"/>
                  <a:pt x="1819" y="163"/>
                </a:cubicBezTo>
                <a:cubicBezTo>
                  <a:pt x="1821" y="163"/>
                  <a:pt x="1823" y="162"/>
                  <a:pt x="1825" y="161"/>
                </a:cubicBezTo>
                <a:cubicBezTo>
                  <a:pt x="1825" y="160"/>
                  <a:pt x="1825" y="160"/>
                  <a:pt x="1826" y="160"/>
                </a:cubicBezTo>
                <a:cubicBezTo>
                  <a:pt x="1900" y="86"/>
                  <a:pt x="1900" y="86"/>
                  <a:pt x="1900" y="86"/>
                </a:cubicBezTo>
                <a:cubicBezTo>
                  <a:pt x="1902" y="83"/>
                  <a:pt x="1902" y="79"/>
                  <a:pt x="1900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E97EA1-0FDD-4A96-9E34-9C7F697AB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867" y="787400"/>
            <a:ext cx="7145866" cy="778933"/>
          </a:xfrm>
        </p:spPr>
        <p:txBody>
          <a:bodyPr anchor="ctr">
            <a:normAutofit/>
          </a:bodyPr>
          <a:lstStyle/>
          <a:p>
            <a:r>
              <a:rPr lang="en-US" sz="3200">
                <a:solidFill>
                  <a:srgbClr val="FEFFFF"/>
                </a:solidFill>
              </a:rPr>
              <a:t>The Costume Designer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F36962-C4E9-425D-B787-116199180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0770" y="2017668"/>
            <a:ext cx="3750205" cy="3857816"/>
          </a:xfrm>
        </p:spPr>
        <p:txBody>
          <a:bodyPr>
            <a:normAutofit/>
          </a:bodyPr>
          <a:lstStyle/>
          <a:p>
            <a:r>
              <a:rPr lang="en-US" sz="1700">
                <a:solidFill>
                  <a:schemeClr val="tx1">
                    <a:lumMod val="95000"/>
                    <a:lumOff val="5000"/>
                  </a:schemeClr>
                </a:solidFill>
              </a:rPr>
              <a:t>Begins with reading the script. </a:t>
            </a:r>
          </a:p>
          <a:p>
            <a:r>
              <a:rPr lang="en-US" sz="1700">
                <a:solidFill>
                  <a:schemeClr val="tx1">
                    <a:lumMod val="95000"/>
                    <a:lumOff val="5000"/>
                  </a:schemeClr>
                </a:solidFill>
              </a:rPr>
              <a:t>Seek inspiration for the visual world or the characters by looking at photographs and paintings.</a:t>
            </a:r>
          </a:p>
          <a:p>
            <a:r>
              <a:rPr lang="en-US" sz="1700">
                <a:solidFill>
                  <a:schemeClr val="tx1">
                    <a:lumMod val="95000"/>
                    <a:lumOff val="5000"/>
                  </a:schemeClr>
                </a:solidFill>
              </a:rPr>
              <a:t>Research for a particular time period, event, or location. </a:t>
            </a:r>
          </a:p>
          <a:p>
            <a:r>
              <a:rPr lang="en-US" sz="1700">
                <a:solidFill>
                  <a:schemeClr val="tx1">
                    <a:lumMod val="95000"/>
                    <a:lumOff val="5000"/>
                  </a:schemeClr>
                </a:solidFill>
              </a:rPr>
              <a:t>consider the number of characters and the number of different costumes they require within the production. </a:t>
            </a:r>
          </a:p>
          <a:p>
            <a:endParaRPr lang="en-US" sz="17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618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BB01FB5-37B9-4EBD-AF40-DE68D3CA46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059079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DF12F8-1692-4FF6-996E-F6746088D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893" y="3101093"/>
            <a:ext cx="2454052" cy="3029344"/>
          </a:xfrm>
        </p:spPr>
        <p:txBody>
          <a:bodyPr>
            <a:normAutofit/>
          </a:bodyPr>
          <a:lstStyle/>
          <a:p>
            <a:r>
              <a:rPr lang="en-US" sz="3200">
                <a:solidFill>
                  <a:schemeClr val="bg1"/>
                </a:solidFill>
              </a:rPr>
              <a:t>The Costume Design Process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6AF6A9A-0638-4916-AD29-9FC8FC07AE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3179901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79057B2B-0D8C-47F2-836B-2E7DD46215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5736" y="0"/>
            <a:ext cx="739626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AD7129B-A4F6-4E19-B5CB-B093AC7EA3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497601"/>
              </p:ext>
            </p:extLst>
          </p:nvPr>
        </p:nvGraphicFramePr>
        <p:xfrm>
          <a:off x="4713144" y="641551"/>
          <a:ext cx="6832212" cy="52647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01954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7">
            <a:extLst>
              <a:ext uri="{FF2B5EF4-FFF2-40B4-BE49-F238E27FC236}">
                <a16:creationId xmlns:a16="http://schemas.microsoft.com/office/drawing/2014/main" id="{0A46F010-D160-4609-8979-FFD8C1EA6C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01624E-847A-4BBB-9CEA-3AC9BD15C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3062" y="624110"/>
            <a:ext cx="8131550" cy="1280890"/>
          </a:xfrm>
        </p:spPr>
        <p:txBody>
          <a:bodyPr>
            <a:normAutofit/>
          </a:bodyPr>
          <a:lstStyle/>
          <a:p>
            <a:r>
              <a:rPr lang="en-US" dirty="0"/>
              <a:t>The Costume Design Process</a:t>
            </a:r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id="{81B8C4F6-C3AC-4C94-8EC7-E4F7B7E9CD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285151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B789310-9859-4942-98C8-3D2F12AAAE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  <a:solidFill>
            <a:schemeClr val="tx2">
              <a:lumMod val="60000"/>
              <a:lumOff val="40000"/>
              <a:alpha val="40000"/>
            </a:schemeClr>
          </a:solidFill>
        </p:grpSpPr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FE9E5460-2AA9-4786-B69C-23DBEF356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E344A2AF-3860-4427-B13E-98021C17AB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DDBDD44E-1DC0-48AB-8FEC-E098D9197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3151FF3E-5E3F-4D82-A684-0003BACEA8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C6CBF27E-7F0C-4489-95A7-82DE1C0460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233BE304-221E-425E-A484-4B2E5F405B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10D5734E-EAEA-4A08-86A9-39BD5563EC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id="{4D47FE86-98D1-4E35-86E4-16E9A19A64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F00661F9-B224-4DB1-8EFB-ABF9402BDE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id="{679DCB4E-8D36-4B7A-AF0C-8399F113AE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3" name="Freeform 21">
              <a:extLst>
                <a:ext uri="{FF2B5EF4-FFF2-40B4-BE49-F238E27FC236}">
                  <a16:creationId xmlns:a16="http://schemas.microsoft.com/office/drawing/2014/main" id="{4FAD51F6-D24C-4FD6-BEAE-41F0E5A825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87AC773F-6D31-458A-9DD7-76566C8A9C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F1CEC7A-E419-4950-AA57-B00546C29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  <a:solidFill>
            <a:schemeClr val="tx2">
              <a:lumMod val="75000"/>
              <a:alpha val="70000"/>
            </a:schemeClr>
          </a:solidFill>
        </p:grpSpPr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7AE7DCD1-5235-45E8-B229-15A3E3962E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C82E58C3-65A5-4079-BF94-E675AA410C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7AABE1FA-6DC8-4A47-AC5C-F05B9C111C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17BB7298-8900-4C67-B800-BD241F0199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EE3442F8-53C2-490C-94EF-E423ECB957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3DBEA916-8B10-493A-8CBF-9B5FA2A4A0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248DB27B-F9EA-4F81-A746-7D57B768E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998E5C90-2A81-4013-AE09-2023B4407C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86A8318B-7607-4519-8EEB-C7DD509653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5009FB1B-4865-45DB-8727-F012E3ACA5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5B209B64-3A98-4B1A-857A-2368AFED67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EB3B5D03-7AE3-411C-A820-6844E7D0C6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40" name="Freeform 11">
            <a:extLst>
              <a:ext uri="{FF2B5EF4-FFF2-40B4-BE49-F238E27FC236}">
                <a16:creationId xmlns:a16="http://schemas.microsoft.com/office/drawing/2014/main" id="{91328346-8BAD-4616-B50B-5CFDA5648D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3411452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24D123-62D3-4463-90CD-CD756E6D13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3062" y="2133600"/>
            <a:ext cx="8131550" cy="3777622"/>
          </a:xfrm>
        </p:spPr>
        <p:txBody>
          <a:bodyPr>
            <a:normAutofit/>
          </a:bodyPr>
          <a:lstStyle/>
          <a:p>
            <a:r>
              <a:rPr lang="en-US" dirty="0"/>
              <a:t>To begin the actual construction of a costume, the amount of time, money, and labor is carefully determined. </a:t>
            </a:r>
          </a:p>
          <a:p>
            <a:r>
              <a:rPr lang="en-US" dirty="0"/>
              <a:t>Rendering becomes a blueprint. </a:t>
            </a:r>
          </a:p>
          <a:p>
            <a:r>
              <a:rPr lang="en-US" b="1" dirty="0"/>
              <a:t>Mockup</a:t>
            </a:r>
            <a:r>
              <a:rPr lang="en-US" dirty="0"/>
              <a:t> is made first, which is a version of the garment made our of inexpensive fabric. </a:t>
            </a:r>
          </a:p>
          <a:p>
            <a:r>
              <a:rPr lang="en-US" dirty="0"/>
              <a:t>The designer must select fabrics that are appropriate for the construction of oft he garment and fulfill the overall visual representation of the character. </a:t>
            </a:r>
          </a:p>
          <a:p>
            <a:r>
              <a:rPr lang="en-US" dirty="0"/>
              <a:t>If costumes are not being created there are several ways to acquire them:</a:t>
            </a:r>
          </a:p>
          <a:p>
            <a:pPr lvl="1"/>
            <a:r>
              <a:rPr lang="en-US" dirty="0"/>
              <a:t>Pulling, borrowing, renting, and buying. </a:t>
            </a:r>
          </a:p>
        </p:txBody>
      </p:sp>
    </p:spTree>
    <p:extLst>
      <p:ext uri="{BB962C8B-B14F-4D97-AF65-F5344CB8AC3E}">
        <p14:creationId xmlns:p14="http://schemas.microsoft.com/office/powerpoint/2010/main" val="1929341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5F9B1-55C4-43D7-A747-FD1758816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Costume Design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B19DD-4BE1-4FDC-B885-A9361CEEC4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 costumes must next go through a profess of </a:t>
            </a:r>
            <a:r>
              <a:rPr lang="en-US" sz="2800" b="1" dirty="0"/>
              <a:t>fitting.</a:t>
            </a:r>
            <a:r>
              <a:rPr lang="en-US" sz="2800" dirty="0"/>
              <a:t> Each garment is tried on and adjustments are made. </a:t>
            </a:r>
          </a:p>
          <a:p>
            <a:r>
              <a:rPr lang="en-US" sz="2800" dirty="0"/>
              <a:t>The last step for the designer is to see everything together on stage during </a:t>
            </a:r>
            <a:r>
              <a:rPr lang="en-US" sz="2800" b="1" dirty="0"/>
              <a:t>dress rehearsals. </a:t>
            </a:r>
            <a:r>
              <a:rPr lang="en-US" sz="2800" dirty="0"/>
              <a:t>Refinements can be made or whole ideas can be re-envisioned. </a:t>
            </a:r>
          </a:p>
        </p:txBody>
      </p:sp>
    </p:spTree>
    <p:extLst>
      <p:ext uri="{BB962C8B-B14F-4D97-AF65-F5344CB8AC3E}">
        <p14:creationId xmlns:p14="http://schemas.microsoft.com/office/powerpoint/2010/main" val="3635478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222AD-8CE6-43A1-8019-19CE034B8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Costume Designer’s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5D5BB2-7E22-4885-9844-365FC3A47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291905"/>
            <a:ext cx="8915400" cy="523472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Costumes can be used to direct the audience’s attention to particular parts of the body.</a:t>
            </a: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Costumes can help the audience focus on central characters.</a:t>
            </a:r>
          </a:p>
          <a:p>
            <a:r>
              <a:rPr lang="en-US" dirty="0">
                <a:solidFill>
                  <a:schemeClr val="tx1"/>
                </a:solidFill>
              </a:rPr>
              <a:t>The tools in which  a costume designer uses include line, texture and color. </a:t>
            </a:r>
          </a:p>
          <a:p>
            <a:pPr lvl="1">
              <a:defRPr/>
            </a:pPr>
            <a:r>
              <a:rPr lang="en-US" dirty="0">
                <a:solidFill>
                  <a:schemeClr val="tx1"/>
                </a:solidFill>
              </a:rPr>
              <a:t>Line is the silhouette or over all shape of a costume</a:t>
            </a:r>
            <a:r>
              <a:rPr lang="en-US" b="1" dirty="0">
                <a:solidFill>
                  <a:schemeClr val="tx1"/>
                </a:solidFill>
              </a:rPr>
              <a:t>. </a:t>
            </a:r>
            <a:r>
              <a:rPr lang="en-US" dirty="0">
                <a:solidFill>
                  <a:schemeClr val="tx1"/>
                </a:solidFill>
              </a:rPr>
              <a:t>This is important for historical reference, social ideas, and drawing the audiences’ eyes in a particular direction. </a:t>
            </a:r>
          </a:p>
          <a:p>
            <a:pPr lvl="1">
              <a:defRPr/>
            </a:pPr>
            <a:r>
              <a:rPr lang="en-US" dirty="0">
                <a:solidFill>
                  <a:schemeClr val="tx1"/>
                </a:solidFill>
              </a:rPr>
              <a:t>Texture is import because different fabrics catch stage light in different ways. Texture can influence a garment’s movement and help define characters’ social, emotional and physical states. </a:t>
            </a:r>
          </a:p>
          <a:p>
            <a:pPr lvl="1">
              <a:defRPr/>
            </a:pPr>
            <a:r>
              <a:rPr lang="en-US" dirty="0">
                <a:solidFill>
                  <a:schemeClr val="tx1"/>
                </a:solidFill>
              </a:rPr>
              <a:t>Color provokes direct physical response from the audience</a:t>
            </a:r>
            <a:r>
              <a:rPr lang="en-US" b="1" dirty="0">
                <a:solidFill>
                  <a:schemeClr val="tx1"/>
                </a:solidFill>
              </a:rPr>
              <a:t>. </a:t>
            </a:r>
            <a:r>
              <a:rPr lang="en-US" dirty="0">
                <a:solidFill>
                  <a:schemeClr val="tx1"/>
                </a:solidFill>
              </a:rPr>
              <a:t>It’s one of a costume designer’s most powerful tools. Colors can stimulate or produce calm, and colors can stand out from different backgrounds.</a:t>
            </a: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631626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720</Words>
  <Application>Microsoft Office PowerPoint</Application>
  <PresentationFormat>Widescreen</PresentationFormat>
  <Paragraphs>57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Wisp</vt:lpstr>
      <vt:lpstr>THEATRICAL WORLDS</vt:lpstr>
      <vt:lpstr>Chapter Five – “Costume Design”</vt:lpstr>
      <vt:lpstr>The Costume Designer </vt:lpstr>
      <vt:lpstr>The Costume Designer</vt:lpstr>
      <vt:lpstr>The Costume Designer Process</vt:lpstr>
      <vt:lpstr>The Costume Design Process</vt:lpstr>
      <vt:lpstr>The Costume Design Process</vt:lpstr>
      <vt:lpstr>The Costume Design Process</vt:lpstr>
      <vt:lpstr>The Costume Designer’s Tools</vt:lpstr>
      <vt:lpstr>The Costume Designer’s Tools</vt:lpstr>
      <vt:lpstr>Costume Personnel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THEATRICAL WORLDS</dc:title>
  <dc:creator>Chad Daniel</dc:creator>
  <cp:lastModifiedBy>Chad Daniel</cp:lastModifiedBy>
  <cp:revision>2</cp:revision>
  <dcterms:created xsi:type="dcterms:W3CDTF">2019-10-21T11:45:01Z</dcterms:created>
  <dcterms:modified xsi:type="dcterms:W3CDTF">2020-03-05T14:03:55Z</dcterms:modified>
</cp:coreProperties>
</file>